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  <p15:guide id="3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4"/>
    <a:srgbClr val="4A6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2410" autoAdjust="0"/>
  </p:normalViewPr>
  <p:slideViewPr>
    <p:cSldViewPr>
      <p:cViewPr>
        <p:scale>
          <a:sx n="33" d="100"/>
          <a:sy n="33" d="100"/>
        </p:scale>
        <p:origin x="-1200" y="-102"/>
      </p:cViewPr>
      <p:guideLst>
        <p:guide orient="horz" pos="16128"/>
        <p:guide pos="6804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21169" y="7097144"/>
            <a:ext cx="10484261" cy="4392488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latin typeface="Palatino Linotype" charset="0"/>
                <a:ea typeface="Palatino Linotype" charset="0"/>
                <a:cs typeface="Palatino Linotype" charset="0"/>
              </a:rPr>
              <a:t>Novel surface active (co)polymers </a:t>
            </a:r>
            <a:endParaRPr lang="en-US" sz="7000" b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US" sz="7000" b="1" dirty="0" smtClean="0">
                <a:latin typeface="Palatino Linotype" charset="0"/>
                <a:ea typeface="Palatino Linotype" charset="0"/>
                <a:cs typeface="Palatino Linotype" charset="0"/>
              </a:rPr>
              <a:t>from </a:t>
            </a:r>
            <a:r>
              <a:rPr lang="en-US" sz="7000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glycidyl</a:t>
            </a:r>
            <a:r>
              <a:rPr lang="en-US" sz="7000" b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7000" b="1" dirty="0">
                <a:latin typeface="Palatino Linotype" charset="0"/>
                <a:ea typeface="Palatino Linotype" charset="0"/>
                <a:cs typeface="Palatino Linotype" charset="0"/>
              </a:rPr>
              <a:t>methacrylate-based </a:t>
            </a:r>
            <a:r>
              <a:rPr lang="en-US" sz="7000" b="1" dirty="0" smtClean="0">
                <a:latin typeface="Palatino Linotype" charset="0"/>
                <a:ea typeface="Palatino Linotype" charset="0"/>
                <a:cs typeface="Palatino Linotype" charset="0"/>
              </a:rPr>
              <a:t>polymers and</a:t>
            </a:r>
            <a:r>
              <a:rPr lang="en-US" sz="7000" b="1" dirty="0">
                <a:latin typeface="Palatino Linotype" charset="0"/>
                <a:ea typeface="Palatino Linotype" charset="0"/>
                <a:cs typeface="Palatino Linotype" charset="0"/>
              </a:rPr>
              <a:t> their self-assembly behaviors</a:t>
            </a:r>
            <a:endParaRPr lang="tr-TR" sz="70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796" y="8491132"/>
            <a:ext cx="97943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dirty="0">
                <a:latin typeface="Palatino Linotype" charset="0"/>
                <a:ea typeface="Palatino Linotype" charset="0"/>
                <a:cs typeface="Palatino Linotype" charset="0"/>
              </a:rPr>
              <a:t>This study reports the synthesis of </a:t>
            </a:r>
            <a:r>
              <a:rPr lang="en-US" sz="4000" dirty="0">
                <a:latin typeface="Palatino Linotype" charset="0"/>
                <a:ea typeface="Palatino Linotype" charset="0"/>
                <a:cs typeface="Palatino Linotype" charset="0"/>
              </a:rPr>
              <a:t>poly(glycidyl methacrylate) </a:t>
            </a:r>
            <a:r>
              <a:rPr lang="en-GB" sz="4000" dirty="0">
                <a:latin typeface="Palatino Linotype" charset="0"/>
                <a:ea typeface="Palatino Linotype" charset="0"/>
                <a:cs typeface="Palatino Linotype" charset="0"/>
              </a:rPr>
              <a:t>based block copolymers and their derivatisations with </a:t>
            </a:r>
            <a:r>
              <a:rPr lang="en-GB" sz="4000" dirty="0" err="1">
                <a:latin typeface="Palatino Linotype" charset="0"/>
                <a:ea typeface="Palatino Linotype" charset="0"/>
                <a:cs typeface="Palatino Linotype" charset="0"/>
              </a:rPr>
              <a:t>morpholine</a:t>
            </a:r>
            <a:r>
              <a:rPr lang="en-GB" sz="4000" dirty="0">
                <a:latin typeface="Palatino Linotype" charset="0"/>
                <a:ea typeface="Palatino Linotype" charset="0"/>
                <a:cs typeface="Palatino Linotype" charset="0"/>
              </a:rPr>
              <a:t>, 1-methylpiperazine and </a:t>
            </a:r>
            <a:r>
              <a:rPr lang="en-GB" sz="4000" dirty="0" smtClean="0">
                <a:latin typeface="Palatino Linotype" charset="0"/>
                <a:ea typeface="Palatino Linotype" charset="0"/>
                <a:cs typeface="Palatino Linotype" charset="0"/>
              </a:rPr>
              <a:t>diethyl amine. </a:t>
            </a:r>
            <a:r>
              <a:rPr lang="en-GB" sz="4000" dirty="0">
                <a:latin typeface="Palatino Linotype" charset="0"/>
                <a:ea typeface="Palatino Linotype" charset="0"/>
                <a:cs typeface="Palatino Linotype" charset="0"/>
              </a:rPr>
              <a:t>These copolymers have response to external stimuli that makes them water soluble and surface active.</a:t>
            </a:r>
            <a:endParaRPr lang="en-US" altLang="zh-CN" sz="40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8F8F8"/>
                </a:solidFill>
                <a:latin typeface="Palatino Linotype" pitchFamily="18" charset="0"/>
              </a:rPr>
              <a:t>PGMA Based (Co)Polymers</a:t>
            </a:r>
            <a:endParaRPr lang="zh-CN" alt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Style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52017" y="23370952"/>
            <a:ext cx="10081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altLang="zh-CN" sz="3000" b="1" dirty="0" err="1" smtClean="0">
                <a:latin typeface="Palatino Linotype" pitchFamily="18" charset="0"/>
              </a:rPr>
              <a:t>Figure</a:t>
            </a:r>
            <a:r>
              <a:rPr lang="tr-TR" altLang="zh-CN" sz="3000" b="1" dirty="0" smtClean="0">
                <a:latin typeface="Palatino Linotype" pitchFamily="18" charset="0"/>
              </a:rPr>
              <a:t> 1</a:t>
            </a:r>
            <a:r>
              <a:rPr lang="tr-TR" altLang="zh-CN" sz="3000" dirty="0" smtClean="0">
                <a:latin typeface="Palatino Linotype" pitchFamily="18" charset="0"/>
              </a:rPr>
              <a:t>. </a:t>
            </a:r>
            <a:r>
              <a:rPr lang="en-US" altLang="zh-CN" sz="3000" dirty="0" smtClean="0">
                <a:latin typeface="Palatino Linotype" pitchFamily="18" charset="0"/>
              </a:rPr>
              <a:t>Synthetic route for the synthesis of</a:t>
            </a:r>
            <a:r>
              <a:rPr lang="tr-TR" altLang="zh-CN" sz="3000" dirty="0" smtClean="0">
                <a:latin typeface="Palatino Linotype" pitchFamily="18" charset="0"/>
              </a:rPr>
              <a:t> (1a)</a:t>
            </a:r>
            <a:r>
              <a:rPr lang="en-US" altLang="zh-CN" sz="3000" dirty="0" smtClean="0">
                <a:latin typeface="Palatino Linotype" pitchFamily="18" charset="0"/>
              </a:rPr>
              <a:t> </a:t>
            </a:r>
            <a:r>
              <a:rPr lang="tr-TR" altLang="zh-CN" sz="3000" dirty="0" smtClean="0">
                <a:latin typeface="Palatino Linotype" pitchFamily="18" charset="0"/>
              </a:rPr>
              <a:t>MPEG</a:t>
            </a:r>
            <a:r>
              <a:rPr lang="tr-TR" altLang="zh-CN" sz="3000" baseline="-25000" dirty="0" smtClean="0">
                <a:latin typeface="Palatino Linotype" pitchFamily="18" charset="0"/>
              </a:rPr>
              <a:t>n</a:t>
            </a:r>
            <a:r>
              <a:rPr lang="tr-TR" altLang="zh-CN" sz="3000" dirty="0" smtClean="0">
                <a:latin typeface="Palatino Linotype" pitchFamily="18" charset="0"/>
              </a:rPr>
              <a:t>–</a:t>
            </a:r>
            <a:r>
              <a:rPr lang="tr-TR" altLang="zh-CN" sz="3000" i="1" dirty="0" smtClean="0">
                <a:latin typeface="Palatino Linotype" pitchFamily="18" charset="0"/>
              </a:rPr>
              <a:t>b</a:t>
            </a:r>
            <a:r>
              <a:rPr lang="tr-TR" altLang="zh-CN" sz="3000" dirty="0" smtClean="0">
                <a:latin typeface="Palatino Linotype" pitchFamily="18" charset="0"/>
              </a:rPr>
              <a:t>-P</a:t>
            </a:r>
            <a:r>
              <a:rPr lang="en-US" altLang="zh-CN" sz="3000" dirty="0" smtClean="0">
                <a:latin typeface="Palatino Linotype" pitchFamily="18" charset="0"/>
              </a:rPr>
              <a:t>GMA</a:t>
            </a:r>
            <a:r>
              <a:rPr lang="tr-TR" altLang="zh-CN" sz="3000" dirty="0" smtClean="0">
                <a:latin typeface="Palatino Linotype" pitchFamily="18" charset="0"/>
              </a:rPr>
              <a:t> </a:t>
            </a:r>
            <a:r>
              <a:rPr lang="en-US" altLang="zh-CN" sz="3000" dirty="0" smtClean="0">
                <a:latin typeface="Palatino Linotype" pitchFamily="18" charset="0"/>
              </a:rPr>
              <a:t>block copolymer</a:t>
            </a:r>
            <a:r>
              <a:rPr lang="tr-TR" altLang="zh-CN" sz="3000" dirty="0" smtClean="0">
                <a:latin typeface="Palatino Linotype" pitchFamily="18" charset="0"/>
              </a:rPr>
              <a:t>, (1b)</a:t>
            </a:r>
            <a:r>
              <a:rPr lang="en-US" altLang="zh-CN" sz="3000" dirty="0" smtClean="0">
                <a:latin typeface="Palatino Linotype" pitchFamily="18" charset="0"/>
              </a:rPr>
              <a:t> </a:t>
            </a:r>
            <a:r>
              <a:rPr lang="tr-TR" altLang="zh-CN" sz="3000" dirty="0" smtClean="0">
                <a:latin typeface="Palatino Linotype" pitchFamily="18" charset="0"/>
              </a:rPr>
              <a:t>PMMA-</a:t>
            </a:r>
            <a:r>
              <a:rPr lang="tr-TR" altLang="zh-CN" sz="3000" i="1" dirty="0" smtClean="0">
                <a:latin typeface="Palatino Linotype" pitchFamily="18" charset="0"/>
              </a:rPr>
              <a:t>b</a:t>
            </a:r>
            <a:r>
              <a:rPr lang="tr-TR" altLang="zh-CN" sz="3000" dirty="0" smtClean="0">
                <a:latin typeface="Palatino Linotype" pitchFamily="18" charset="0"/>
              </a:rPr>
              <a:t>-PGMA </a:t>
            </a:r>
            <a:r>
              <a:rPr lang="en-US" altLang="zh-CN" sz="3000" dirty="0" smtClean="0">
                <a:latin typeface="Palatino Linotype" pitchFamily="18" charset="0"/>
              </a:rPr>
              <a:t>block copolymer and </a:t>
            </a:r>
            <a:r>
              <a:rPr lang="tr-TR" altLang="zh-CN" sz="3000" dirty="0" smtClean="0">
                <a:latin typeface="Palatino Linotype" pitchFamily="18" charset="0"/>
              </a:rPr>
              <a:t>(2)</a:t>
            </a:r>
            <a:r>
              <a:rPr lang="en-US" altLang="zh-CN" sz="3000" dirty="0" smtClean="0">
                <a:latin typeface="Palatino Linotype" pitchFamily="18" charset="0"/>
              </a:rPr>
              <a:t> modification of PGMA block.</a:t>
            </a:r>
            <a:endParaRPr lang="en-US" altLang="zh-CN" sz="3000" dirty="0">
              <a:latin typeface="Palatino Linotype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3169900" y="34244160"/>
            <a:ext cx="495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Printing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50885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Palatino Linotype" pitchFamily="18" charset="0"/>
              </a:rPr>
              <a:t>FES2108</a:t>
            </a:r>
            <a:endParaRPr lang="zh-CN" altLang="en-US" sz="2400" b="1" dirty="0">
              <a:latin typeface="Palatino Linotype" pitchFamily="18" charset="0"/>
            </a:endParaRPr>
          </a:p>
        </p:txBody>
      </p:sp>
      <p:sp>
        <p:nvSpPr>
          <p:cNvPr id="74" name="文本框 23"/>
          <p:cNvSpPr txBox="1"/>
          <p:nvPr/>
        </p:nvSpPr>
        <p:spPr>
          <a:xfrm>
            <a:off x="252017" y="38060584"/>
            <a:ext cx="10153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000" b="1" dirty="0" err="1" smtClean="0">
                <a:latin typeface="Palatino Linotype" pitchFamily="18" charset="0"/>
              </a:rPr>
              <a:t>Figure</a:t>
            </a:r>
            <a:r>
              <a:rPr lang="tr-TR" sz="3000" b="1" dirty="0" smtClean="0">
                <a:latin typeface="Palatino Linotype" pitchFamily="18" charset="0"/>
              </a:rPr>
              <a:t> 2. </a:t>
            </a:r>
            <a:r>
              <a:rPr lang="tr-TR" sz="3000" baseline="30000" dirty="0" smtClean="0">
                <a:latin typeface="Palatino Linotype" pitchFamily="18" charset="0"/>
              </a:rPr>
              <a:t>1</a:t>
            </a:r>
            <a:r>
              <a:rPr lang="en-US" sz="3000" dirty="0" smtClean="0">
                <a:latin typeface="Palatino Linotype" pitchFamily="18" charset="0"/>
              </a:rPr>
              <a:t>H NMR spectra o</a:t>
            </a:r>
            <a:r>
              <a:rPr lang="tr-TR" sz="3000" dirty="0" smtClean="0">
                <a:latin typeface="Palatino Linotype" pitchFamily="18" charset="0"/>
              </a:rPr>
              <a:t>f </a:t>
            </a:r>
            <a:endParaRPr lang="en-US" sz="3000" dirty="0" smtClean="0">
              <a:latin typeface="Palatino Linotype" pitchFamily="18" charset="0"/>
            </a:endParaRPr>
          </a:p>
          <a:p>
            <a:pPr marL="514350" indent="-514350" algn="just">
              <a:buAutoNum type="alphaLcParenR"/>
            </a:pPr>
            <a:r>
              <a:rPr lang="en-US" sz="3000" dirty="0" smtClean="0">
                <a:latin typeface="Palatino Linotype" pitchFamily="18" charset="0"/>
              </a:rPr>
              <a:t>PMMA-</a:t>
            </a:r>
            <a:r>
              <a:rPr lang="en-US" sz="3000" i="1" dirty="0" smtClean="0">
                <a:latin typeface="Palatino Linotype" pitchFamily="18" charset="0"/>
              </a:rPr>
              <a:t>b</a:t>
            </a:r>
            <a:r>
              <a:rPr lang="en-US" sz="3000" dirty="0" smtClean="0">
                <a:latin typeface="Palatino Linotype" pitchFamily="18" charset="0"/>
              </a:rPr>
              <a:t>-PHMPM</a:t>
            </a:r>
            <a:r>
              <a:rPr lang="tr-TR" sz="3000" dirty="0" smtClean="0">
                <a:latin typeface="Palatino Linotype" pitchFamily="18" charset="0"/>
              </a:rPr>
              <a:t>A</a:t>
            </a:r>
            <a:r>
              <a:rPr lang="en-US" sz="3000" dirty="0" smtClean="0">
                <a:latin typeface="Palatino Linotype" pitchFamily="18" charset="0"/>
              </a:rPr>
              <a:t>,</a:t>
            </a:r>
            <a:r>
              <a:rPr lang="tr-TR" sz="3000" dirty="0" smtClean="0">
                <a:latin typeface="Palatino Linotype" pitchFamily="18" charset="0"/>
              </a:rPr>
              <a:t> </a:t>
            </a:r>
            <a:r>
              <a:rPr lang="en-US" sz="3000" dirty="0" smtClean="0">
                <a:latin typeface="Palatino Linotype" pitchFamily="18" charset="0"/>
              </a:rPr>
              <a:t>b) PMMA-</a:t>
            </a:r>
            <a:r>
              <a:rPr lang="en-US" sz="3000" i="1" dirty="0" smtClean="0">
                <a:latin typeface="Palatino Linotype" pitchFamily="18" charset="0"/>
              </a:rPr>
              <a:t>b</a:t>
            </a:r>
            <a:r>
              <a:rPr lang="en-US" sz="3000" dirty="0" smtClean="0">
                <a:latin typeface="Palatino Linotype" pitchFamily="18" charset="0"/>
              </a:rPr>
              <a:t>-PDEAHPM</a:t>
            </a:r>
            <a:r>
              <a:rPr lang="tr-TR" sz="3000" dirty="0" smtClean="0">
                <a:latin typeface="Palatino Linotype" pitchFamily="18" charset="0"/>
              </a:rPr>
              <a:t>A </a:t>
            </a:r>
            <a:r>
              <a:rPr lang="en-US" sz="3000" dirty="0" smtClean="0">
                <a:latin typeface="Palatino Linotype" pitchFamily="18" charset="0"/>
              </a:rPr>
              <a:t>and</a:t>
            </a:r>
            <a:r>
              <a:rPr lang="tr-TR" sz="3000" dirty="0" smtClean="0">
                <a:latin typeface="Palatino Linotype" pitchFamily="18" charset="0"/>
              </a:rPr>
              <a:t> </a:t>
            </a:r>
            <a:endParaRPr lang="en-US" sz="3000" dirty="0" smtClean="0">
              <a:latin typeface="Palatino Linotype" pitchFamily="18" charset="0"/>
            </a:endParaRPr>
          </a:p>
          <a:p>
            <a:pPr marL="514350" indent="-514350" algn="just">
              <a:buAutoNum type="alphaLcParenR"/>
            </a:pPr>
            <a:r>
              <a:rPr lang="en-US" sz="3000" dirty="0" smtClean="0">
                <a:latin typeface="Palatino Linotype" pitchFamily="18" charset="0"/>
              </a:rPr>
              <a:t>c) PMMA-</a:t>
            </a:r>
            <a:r>
              <a:rPr lang="en-US" sz="3000" i="1" dirty="0" smtClean="0">
                <a:latin typeface="Palatino Linotype" pitchFamily="18" charset="0"/>
              </a:rPr>
              <a:t>b</a:t>
            </a:r>
            <a:r>
              <a:rPr lang="en-US" sz="3000" dirty="0" smtClean="0">
                <a:latin typeface="Palatino Linotype" pitchFamily="18" charset="0"/>
              </a:rPr>
              <a:t>-PHMPPMA diblock copolymers (in CDCl</a:t>
            </a:r>
            <a:r>
              <a:rPr lang="en-US" sz="3000" baseline="-25000" dirty="0" smtClean="0">
                <a:latin typeface="Palatino Linotype" pitchFamily="18" charset="0"/>
              </a:rPr>
              <a:t>3</a:t>
            </a:r>
            <a:r>
              <a:rPr lang="en-US" sz="3000" dirty="0" smtClean="0">
                <a:latin typeface="Palatino Linotype" pitchFamily="18" charset="0"/>
              </a:rPr>
              <a:t>).</a:t>
            </a:r>
            <a:endParaRPr lang="en-US" altLang="zh-CN" sz="3000" dirty="0">
              <a:latin typeface="Palatino Linotype" pitchFamily="18" charset="0"/>
            </a:endParaRPr>
          </a:p>
        </p:txBody>
      </p:sp>
      <p:pic>
        <p:nvPicPr>
          <p:cNvPr id="1031" name="Picture 7" descr="G:\VB ÇİN POSTER\NM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24" y="25315168"/>
            <a:ext cx="9923397" cy="12601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78" name="TextBox 5"/>
          <p:cNvSpPr txBox="1"/>
          <p:nvPr/>
        </p:nvSpPr>
        <p:spPr>
          <a:xfrm>
            <a:off x="10693177" y="36084408"/>
            <a:ext cx="10098446" cy="1486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dirty="0" smtClean="0">
                <a:latin typeface="Palatino Linotype" pitchFamily="18" charset="0"/>
              </a:rPr>
              <a:t>Most </a:t>
            </a:r>
            <a:r>
              <a:rPr lang="en-GB" sz="4000" dirty="0">
                <a:latin typeface="Palatino Linotype" pitchFamily="18" charset="0"/>
              </a:rPr>
              <a:t>important outcomes of these </a:t>
            </a:r>
            <a:r>
              <a:rPr lang="en-GB" sz="4000" dirty="0" smtClean="0">
                <a:latin typeface="Palatino Linotype" pitchFamily="18" charset="0"/>
              </a:rPr>
              <a:t>block copolymers</a:t>
            </a:r>
            <a:r>
              <a:rPr lang="en-GB" sz="4000" dirty="0">
                <a:latin typeface="Palatino Linotype" pitchFamily="18" charset="0"/>
              </a:rPr>
              <a:t>: They can be used as stabilisers in heterogeneous polymerisations </a:t>
            </a:r>
            <a:r>
              <a:rPr lang="en-US" sz="4000" dirty="0">
                <a:latin typeface="Palatino Linotype" pitchFamily="18" charset="0"/>
              </a:rPr>
              <a:t>(</a:t>
            </a:r>
            <a:r>
              <a:rPr lang="en-US" sz="4000" dirty="0" err="1">
                <a:latin typeface="Palatino Linotype" pitchFamily="18" charset="0"/>
              </a:rPr>
              <a:t>i</a:t>
            </a:r>
            <a:r>
              <a:rPr lang="en-US" sz="4000" dirty="0">
                <a:latin typeface="Palatino Linotype" pitchFamily="18" charset="0"/>
              </a:rPr>
              <a:t>), </a:t>
            </a:r>
            <a:r>
              <a:rPr lang="en-GB" sz="4000" dirty="0">
                <a:latin typeface="Palatino Linotype" pitchFamily="18" charset="0"/>
              </a:rPr>
              <a:t> </a:t>
            </a:r>
            <a:r>
              <a:rPr lang="en-GB" sz="4000" dirty="0" smtClean="0">
                <a:latin typeface="Palatino Linotype" pitchFamily="18" charset="0"/>
              </a:rPr>
              <a:t>sources </a:t>
            </a:r>
            <a:r>
              <a:rPr lang="en-GB" sz="4000" dirty="0">
                <a:latin typeface="Palatino Linotype" pitchFamily="18" charset="0"/>
              </a:rPr>
              <a:t>for novel cross-linked micelles by reacting functional groups of micelle core or corona with bifunctional cross-linker (ii), stabiliser in the production of metal nanoparticle dispersions (iii), etc. </a:t>
            </a:r>
            <a:endParaRPr lang="en-GB" sz="4000" dirty="0" smtClean="0">
              <a:latin typeface="Palatino Linotype" pitchFamily="18" charset="0"/>
            </a:endParaRPr>
          </a:p>
          <a:p>
            <a:pPr algn="just"/>
            <a:endParaRPr lang="en-US" sz="2000" dirty="0" smtClean="0">
              <a:latin typeface="Palatino Linotype" pitchFamily="18" charset="0"/>
            </a:endParaRPr>
          </a:p>
          <a:p>
            <a:pPr algn="just"/>
            <a:r>
              <a:rPr lang="en-US" sz="4000" dirty="0" smtClean="0">
                <a:latin typeface="Palatino Linotype" pitchFamily="18" charset="0"/>
              </a:rPr>
              <a:t>Due to having stimuli-responsive nature and a number of functional groups, these block copolymers are promising great potentials for various applications such as in the preparation of microgels, latexes, cross-linked micelles, </a:t>
            </a:r>
            <a:r>
              <a:rPr lang="en-US" sz="4000" dirty="0" err="1" smtClean="0">
                <a:latin typeface="Palatino Linotype" pitchFamily="18" charset="0"/>
              </a:rPr>
              <a:t>pickerers</a:t>
            </a:r>
            <a:r>
              <a:rPr lang="en-US" sz="4000" dirty="0" smtClean="0">
                <a:latin typeface="Palatino Linotype" pitchFamily="18" charset="0"/>
              </a:rPr>
              <a:t>, hydrogels, flocculants, nanometal-polymer hybrid systems/composites/</a:t>
            </a:r>
            <a:r>
              <a:rPr lang="en-US" sz="4000" dirty="0" err="1" smtClean="0">
                <a:latin typeface="Palatino Linotype" pitchFamily="18" charset="0"/>
              </a:rPr>
              <a:t>nanocatalyst</a:t>
            </a:r>
            <a:r>
              <a:rPr lang="en-US" sz="4000" dirty="0" smtClean="0">
                <a:latin typeface="Palatino Linotype" pitchFamily="18" charset="0"/>
              </a:rPr>
              <a:t> systems, and other different polymeric and/or polymer containing composite  materials. </a:t>
            </a:r>
          </a:p>
          <a:p>
            <a:pPr algn="just"/>
            <a:endParaRPr lang="en-US" sz="2000" dirty="0" smtClean="0">
              <a:latin typeface="Palatino Linotype" pitchFamily="18" charset="0"/>
            </a:endParaRPr>
          </a:p>
          <a:p>
            <a:pPr algn="just"/>
            <a:r>
              <a:rPr lang="en-US" sz="4000" dirty="0" smtClean="0">
                <a:latin typeface="Palatino Linotype" pitchFamily="18" charset="0"/>
              </a:rPr>
              <a:t>They </a:t>
            </a:r>
            <a:r>
              <a:rPr lang="en-US" sz="4000" dirty="0">
                <a:latin typeface="Palatino Linotype" pitchFamily="18" charset="0"/>
              </a:rPr>
              <a:t>are getting more and more attention for various applications such as  biotechnology (as antibacterial agents, drug carriers, controlled releasing systems </a:t>
            </a:r>
            <a:r>
              <a:rPr lang="en-US" sz="4000" dirty="0" err="1">
                <a:latin typeface="Palatino Linotype" pitchFamily="18" charset="0"/>
              </a:rPr>
              <a:t>etc</a:t>
            </a:r>
            <a:r>
              <a:rPr lang="en-US" sz="4000" dirty="0">
                <a:latin typeface="Palatino Linotype" pitchFamily="18" charset="0"/>
              </a:rPr>
              <a:t>), in sensor technology, in cosmetics...</a:t>
            </a:r>
            <a:endParaRPr lang="tr-TR" sz="4000" dirty="0">
              <a:latin typeface="Palatino Linotype" pitchFamily="18" charset="0"/>
            </a:endParaRPr>
          </a:p>
        </p:txBody>
      </p:sp>
      <p:grpSp>
        <p:nvGrpSpPr>
          <p:cNvPr id="12" name="Grup 11"/>
          <p:cNvGrpSpPr/>
          <p:nvPr/>
        </p:nvGrpSpPr>
        <p:grpSpPr>
          <a:xfrm>
            <a:off x="10729200" y="34793528"/>
            <a:ext cx="10368000" cy="1080120"/>
            <a:chOff x="10642258" y="38636881"/>
            <a:chExt cx="10368000" cy="1080120"/>
          </a:xfrm>
        </p:grpSpPr>
        <p:sp>
          <p:nvSpPr>
            <p:cNvPr id="44" name="矩形 43"/>
            <p:cNvSpPr/>
            <p:nvPr/>
          </p:nvSpPr>
          <p:spPr>
            <a:xfrm>
              <a:off x="10642258" y="38636881"/>
              <a:ext cx="10368000" cy="1080120"/>
            </a:xfrm>
            <a:prstGeom prst="rect">
              <a:avLst/>
            </a:prstGeom>
            <a:solidFill>
              <a:srgbClr val="4A6489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文本框 21"/>
            <p:cNvSpPr txBox="1"/>
            <p:nvPr/>
          </p:nvSpPr>
          <p:spPr>
            <a:xfrm>
              <a:off x="12852372" y="38648829"/>
              <a:ext cx="5947772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5500" b="1" dirty="0" smtClean="0">
                  <a:solidFill>
                    <a:srgbClr val="F8F8F8"/>
                  </a:solidFill>
                  <a:latin typeface="Palatino Linotype" panose="02040502050505030304" pitchFamily="18" charset="0"/>
                  <a:ea typeface="ＭＳ Ｐゴシック" panose="020B0600070205080204" pitchFamily="34" charset="-128"/>
                </a:rPr>
                <a:t>Conclusions</a:t>
              </a:r>
              <a:endPara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1027" name="Picture 3" descr="C:\Users\PB\Desktop\VB ÇİN POSTER\reac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025" y="12929792"/>
            <a:ext cx="10066718" cy="1036915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3" name="52 Metin kutusu"/>
          <p:cNvSpPr txBox="1"/>
          <p:nvPr/>
        </p:nvSpPr>
        <p:spPr>
          <a:xfrm>
            <a:off x="468041" y="40724880"/>
            <a:ext cx="97930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dirty="0">
                <a:latin typeface="Palatino Linotype" charset="0"/>
                <a:ea typeface="Palatino Linotype" charset="0"/>
                <a:cs typeface="Palatino Linotype" charset="0"/>
              </a:rPr>
              <a:t>All </a:t>
            </a:r>
            <a:r>
              <a:rPr lang="en-GB" sz="4000" dirty="0" smtClean="0">
                <a:latin typeface="Palatino Linotype" charset="0"/>
                <a:ea typeface="Palatino Linotype" charset="0"/>
                <a:cs typeface="Palatino Linotype" charset="0"/>
              </a:rPr>
              <a:t>resulting (co)polymers </a:t>
            </a:r>
            <a:r>
              <a:rPr lang="en-GB" sz="4000" dirty="0">
                <a:latin typeface="Palatino Linotype" charset="0"/>
                <a:ea typeface="Palatino Linotype" charset="0"/>
                <a:cs typeface="Palatino Linotype" charset="0"/>
              </a:rPr>
              <a:t>can self-assemble in aqueous media and form core-shell spherical micelles depending on solution conditions due to one block having stimuli responsive </a:t>
            </a:r>
            <a:r>
              <a:rPr lang="en-GB" sz="4000" dirty="0" smtClean="0">
                <a:latin typeface="Palatino Linotype" charset="0"/>
                <a:ea typeface="Palatino Linotype" charset="0"/>
                <a:cs typeface="Palatino Linotype" charset="0"/>
              </a:rPr>
              <a:t>nature. </a:t>
            </a:r>
            <a:r>
              <a:rPr lang="en-US" sz="4000" dirty="0" smtClean="0">
                <a:latin typeface="Palatino Linotype" pitchFamily="18" charset="0"/>
              </a:rPr>
              <a:t>Their responses to </a:t>
            </a:r>
            <a:r>
              <a:rPr lang="tr-TR" sz="4000" dirty="0" smtClean="0">
                <a:latin typeface="Palatino Linotype" pitchFamily="18" charset="0"/>
              </a:rPr>
              <a:t>temperature, salt and pH w</a:t>
            </a:r>
            <a:r>
              <a:rPr lang="en-US" sz="4000" dirty="0" smtClean="0">
                <a:latin typeface="Palatino Linotype" pitchFamily="18" charset="0"/>
              </a:rPr>
              <a:t>ere</a:t>
            </a:r>
            <a:r>
              <a:rPr lang="tr-TR" sz="4000" dirty="0" smtClean="0">
                <a:latin typeface="Palatino Linotype" pitchFamily="18" charset="0"/>
              </a:rPr>
              <a:t> determined in aqueous media.</a:t>
            </a:r>
            <a:endParaRPr lang="tr-TR" sz="4000" dirty="0">
              <a:latin typeface="Palatino Linotype" pitchFamily="18" charset="0"/>
            </a:endParaRPr>
          </a:p>
        </p:txBody>
      </p:sp>
      <p:pic>
        <p:nvPicPr>
          <p:cNvPr id="54" name="53 Resim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34" r="24384"/>
          <a:stretch>
            <a:fillRect/>
          </a:stretch>
        </p:blipFill>
        <p:spPr bwMode="auto">
          <a:xfrm>
            <a:off x="396033" y="45405400"/>
            <a:ext cx="9894140" cy="42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5" name="文本框 23"/>
          <p:cNvSpPr txBox="1"/>
          <p:nvPr/>
        </p:nvSpPr>
        <p:spPr>
          <a:xfrm>
            <a:off x="209158" y="49790337"/>
            <a:ext cx="10153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000" b="1" dirty="0" err="1" smtClean="0">
                <a:latin typeface="Palatino Linotype" pitchFamily="18" charset="0"/>
              </a:rPr>
              <a:t>Figure</a:t>
            </a:r>
            <a:r>
              <a:rPr lang="tr-TR" sz="3000" b="1" dirty="0" smtClean="0">
                <a:latin typeface="Palatino Linotype" pitchFamily="18" charset="0"/>
              </a:rPr>
              <a:t> 3. </a:t>
            </a:r>
            <a:r>
              <a:rPr lang="en-US" sz="3000" dirty="0" smtClean="0">
                <a:latin typeface="Palatino Linotype" pitchFamily="18" charset="0"/>
              </a:rPr>
              <a:t>Schematic representation of the micellisation of block copolymers in aqueous media</a:t>
            </a:r>
            <a:r>
              <a:rPr lang="tr-TR" sz="3000" dirty="0" smtClean="0">
                <a:latin typeface="Palatino Linotype" pitchFamily="18" charset="0"/>
              </a:rPr>
              <a:t>.</a:t>
            </a:r>
            <a:endParaRPr lang="en-US" altLang="zh-CN" sz="3000" dirty="0">
              <a:latin typeface="Palatino Linotype" pitchFamily="18" charset="0"/>
            </a:endParaRPr>
          </a:p>
        </p:txBody>
      </p:sp>
      <p:sp>
        <p:nvSpPr>
          <p:cNvPr id="56" name="矩形 22"/>
          <p:cNvSpPr/>
          <p:nvPr/>
        </p:nvSpPr>
        <p:spPr>
          <a:xfrm>
            <a:off x="181161" y="39644760"/>
            <a:ext cx="10296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文本框 21"/>
          <p:cNvSpPr txBox="1"/>
          <p:nvPr/>
        </p:nvSpPr>
        <p:spPr>
          <a:xfrm>
            <a:off x="612057" y="39716768"/>
            <a:ext cx="943304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tr-TR" altLang="zh-CN" sz="5500" b="1" dirty="0" err="1" smtClean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Solution</a:t>
            </a:r>
            <a:r>
              <a:rPr lang="tr-TR" altLang="zh-CN" sz="5500" b="1" dirty="0" smtClean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 </a:t>
            </a:r>
            <a:r>
              <a:rPr lang="tr-TR" altLang="zh-CN" sz="5500" b="1" dirty="0" err="1" smtClean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Behaviours</a:t>
            </a:r>
            <a:endParaRPr lang="en-US" altLang="zh-CN" sz="5500" b="1" dirty="0">
              <a:solidFill>
                <a:srgbClr val="F8F8F8"/>
              </a:solidFill>
              <a:latin typeface="Palatino Linotype" panose="02040502050505030304" pitchFamily="18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59" name="5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91946"/>
              </p:ext>
            </p:extLst>
          </p:nvPr>
        </p:nvGraphicFramePr>
        <p:xfrm>
          <a:off x="10981209" y="9185376"/>
          <a:ext cx="9793088" cy="69555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36504"/>
                <a:gridCol w="2736304"/>
                <a:gridCol w="2520280"/>
              </a:tblGrid>
              <a:tr h="57606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/>
                        <a:t>Polymer</a:t>
                      </a:r>
                      <a:endParaRPr lang="tr-T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smtClean="0"/>
                        <a:t>Conc.: 10  g L</a:t>
                      </a:r>
                      <a:r>
                        <a:rPr lang="en-US" sz="2800" b="1" baseline="30000" dirty="0" smtClean="0"/>
                        <a:t>-1</a:t>
                      </a:r>
                      <a:endParaRPr lang="tr-TR" sz="28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64" marR="6606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smtClean="0"/>
                        <a:t>Conc.: 5 g L</a:t>
                      </a:r>
                      <a:r>
                        <a:rPr lang="en-US" sz="2800" b="1" baseline="30000" dirty="0" smtClean="0"/>
                        <a:t>-1</a:t>
                      </a:r>
                      <a:endParaRPr lang="tr-T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/>
                        <a:t>R</a:t>
                      </a:r>
                      <a:r>
                        <a:rPr lang="en-US" sz="2800" b="1" baseline="-25000" dirty="0" err="1"/>
                        <a:t>h</a:t>
                      </a:r>
                      <a:r>
                        <a:rPr lang="en-US" sz="2800" b="1" baseline="-25000" dirty="0"/>
                        <a:t> </a:t>
                      </a:r>
                      <a:r>
                        <a:rPr lang="en-US" sz="2800" b="1" dirty="0"/>
                        <a:t>/𝜇</a:t>
                      </a:r>
                      <a:r>
                        <a:rPr lang="en-US" sz="2800" b="1" baseline="-25000" dirty="0"/>
                        <a:t>2</a:t>
                      </a:r>
                      <a:r>
                        <a:rPr lang="en-US" sz="2800" b="1" dirty="0"/>
                        <a:t>/</a:t>
                      </a:r>
                      <a:r>
                        <a:rPr lang="en-US" sz="2800" b="1" dirty="0">
                          <a:sym typeface="Symbol"/>
                        </a:rPr>
                        <a:t></a:t>
                      </a:r>
                      <a:r>
                        <a:rPr lang="en-US" sz="2800" b="1" baseline="30000" dirty="0"/>
                        <a:t>2</a:t>
                      </a:r>
                      <a:endParaRPr lang="tr-T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/>
                        <a:t>R</a:t>
                      </a:r>
                      <a:r>
                        <a:rPr lang="en-US" sz="2800" b="1" baseline="-25000" dirty="0" err="1"/>
                        <a:t>h</a:t>
                      </a:r>
                      <a:r>
                        <a:rPr lang="en-US" sz="2800" b="1" baseline="-25000" dirty="0"/>
                        <a:t> </a:t>
                      </a:r>
                      <a:r>
                        <a:rPr lang="en-US" sz="2800" b="1" dirty="0"/>
                        <a:t>/𝜇</a:t>
                      </a:r>
                      <a:r>
                        <a:rPr lang="en-US" sz="2800" b="1" baseline="-25000" dirty="0"/>
                        <a:t>2</a:t>
                      </a:r>
                      <a:r>
                        <a:rPr lang="en-US" sz="2800" b="1" dirty="0"/>
                        <a:t>/</a:t>
                      </a:r>
                      <a:r>
                        <a:rPr lang="en-US" sz="2800" b="1" dirty="0">
                          <a:sym typeface="Symbol"/>
                        </a:rPr>
                        <a:t></a:t>
                      </a:r>
                      <a:r>
                        <a:rPr lang="en-US" sz="2800" b="1" baseline="30000" dirty="0"/>
                        <a:t>2</a:t>
                      </a:r>
                      <a:endParaRPr lang="tr-T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0.46</a:t>
                      </a:r>
                      <a:r>
                        <a:rPr lang="en-US" sz="2800" dirty="0" smtClean="0"/>
                        <a:t>-b-PHMPMA</a:t>
                      </a:r>
                      <a:r>
                        <a:rPr lang="en-US" sz="2800" baseline="-25000" dirty="0" smtClean="0"/>
                        <a:t>0.54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/>
                        <a:t>unimer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/>
                        <a:t>unimer</a:t>
                      </a:r>
                      <a:endParaRPr lang="tr-T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72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0,40</a:t>
                      </a:r>
                      <a:r>
                        <a:rPr lang="en-US" sz="2800" dirty="0" smtClean="0"/>
                        <a:t>-b-PHMPMA</a:t>
                      </a:r>
                      <a:r>
                        <a:rPr lang="en-US" sz="2800" baseline="-25000" dirty="0" smtClean="0"/>
                        <a:t>0,60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100 / 0.13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27 / 0.32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110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0,47</a:t>
                      </a:r>
                      <a:r>
                        <a:rPr lang="en-US" sz="2800" dirty="0" smtClean="0"/>
                        <a:t>-b-PHMPMA</a:t>
                      </a:r>
                      <a:r>
                        <a:rPr lang="en-US" sz="2800" baseline="-25000" dirty="0" smtClean="0"/>
                        <a:t>0,53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117 / 0.06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108 / 0.08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2920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0,36</a:t>
                      </a:r>
                      <a:r>
                        <a:rPr lang="en-US" sz="2800" dirty="0" smtClean="0"/>
                        <a:t>-b-PHMPMA</a:t>
                      </a:r>
                      <a:r>
                        <a:rPr lang="en-US" sz="2800" baseline="-25000" dirty="0" smtClean="0"/>
                        <a:t>0,64</a:t>
                      </a:r>
                      <a:r>
                        <a:rPr lang="en-US" sz="2800" dirty="0" smtClean="0"/>
                        <a:t> 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127 / 0.04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82 / 0.07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330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0,46</a:t>
                      </a:r>
                      <a:r>
                        <a:rPr lang="en-US" sz="2800" dirty="0" smtClean="0"/>
                        <a:t>-b-PHMP</a:t>
                      </a:r>
                      <a:r>
                        <a:rPr lang="tr-TR" sz="2800" dirty="0" smtClean="0"/>
                        <a:t>P</a:t>
                      </a:r>
                      <a:r>
                        <a:rPr lang="en-US" sz="2800" dirty="0" smtClean="0"/>
                        <a:t>MA</a:t>
                      </a:r>
                      <a:r>
                        <a:rPr lang="en-US" sz="2800" baseline="-25000" dirty="0" smtClean="0"/>
                        <a:t>0,54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52 / 0.08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51 / 0.09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45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0,40</a:t>
                      </a:r>
                      <a:r>
                        <a:rPr lang="en-US" sz="2800" dirty="0" smtClean="0"/>
                        <a:t>-b-PHMP</a:t>
                      </a:r>
                      <a:r>
                        <a:rPr lang="tr-TR" sz="2800" dirty="0" smtClean="0"/>
                        <a:t>P</a:t>
                      </a:r>
                      <a:r>
                        <a:rPr lang="en-US" sz="2800" dirty="0" smtClean="0"/>
                        <a:t>MA</a:t>
                      </a:r>
                      <a:r>
                        <a:rPr lang="en-US" sz="2800" baseline="-25000" dirty="0" smtClean="0"/>
                        <a:t>0,60</a:t>
                      </a:r>
                      <a:r>
                        <a:rPr lang="en-US" sz="2800" dirty="0" smtClean="0"/>
                        <a:t> 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55 / 0.11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41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/ 0.20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0,47</a:t>
                      </a:r>
                      <a:r>
                        <a:rPr lang="en-US" sz="2800" dirty="0" smtClean="0"/>
                        <a:t>-b-PHMP</a:t>
                      </a:r>
                      <a:r>
                        <a:rPr lang="tr-TR" sz="2800" dirty="0" smtClean="0"/>
                        <a:t>P</a:t>
                      </a:r>
                      <a:r>
                        <a:rPr lang="en-US" sz="2800" dirty="0" smtClean="0"/>
                        <a:t>MA</a:t>
                      </a:r>
                      <a:r>
                        <a:rPr lang="en-US" sz="2800" baseline="-25000" dirty="0" smtClean="0"/>
                        <a:t>0,53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99 / 0.12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83 / 0.09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49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0,36</a:t>
                      </a:r>
                      <a:r>
                        <a:rPr lang="en-US" sz="2800" dirty="0" smtClean="0"/>
                        <a:t>-b-PHMP</a:t>
                      </a:r>
                      <a:r>
                        <a:rPr lang="tr-TR" sz="2800" dirty="0" smtClean="0"/>
                        <a:t>P</a:t>
                      </a:r>
                      <a:r>
                        <a:rPr lang="en-US" sz="2800" dirty="0" smtClean="0"/>
                        <a:t>MA</a:t>
                      </a:r>
                      <a:r>
                        <a:rPr lang="en-US" sz="2800" baseline="-25000" dirty="0" smtClean="0"/>
                        <a:t>0,64</a:t>
                      </a:r>
                      <a:r>
                        <a:rPr lang="en-US" sz="2800" dirty="0" smtClean="0"/>
                        <a:t> 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178 / 0.07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128 / 0.14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0,46</a:t>
                      </a:r>
                      <a:r>
                        <a:rPr lang="en-US" sz="2800" dirty="0" smtClean="0"/>
                        <a:t>-b-PDEAHPMA</a:t>
                      </a:r>
                      <a:r>
                        <a:rPr lang="en-US" sz="2800" baseline="-25000" dirty="0" smtClean="0"/>
                        <a:t>0,54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80 / 0.12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73 / 0.16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53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0,40</a:t>
                      </a:r>
                      <a:r>
                        <a:rPr lang="en-US" sz="2800" dirty="0" smtClean="0"/>
                        <a:t>-b-PDEAHPMA</a:t>
                      </a:r>
                      <a:r>
                        <a:rPr lang="en-US" sz="2800" baseline="-25000" dirty="0" smtClean="0"/>
                        <a:t>0,60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98 / 0.11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28 / 0.38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0,47</a:t>
                      </a:r>
                      <a:r>
                        <a:rPr lang="en-US" sz="2800" dirty="0" smtClean="0"/>
                        <a:t>-b-PDEAHPMA</a:t>
                      </a:r>
                      <a:r>
                        <a:rPr lang="en-US" sz="2800" baseline="-25000" dirty="0" smtClean="0"/>
                        <a:t>0,53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112 / 0.01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  79 / 0.02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  <a:tr h="57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PMMA</a:t>
                      </a:r>
                      <a:r>
                        <a:rPr lang="en-US" sz="2800" baseline="-25000" dirty="0" smtClean="0"/>
                        <a:t>0,36</a:t>
                      </a:r>
                      <a:r>
                        <a:rPr lang="en-US" sz="2800" dirty="0" smtClean="0"/>
                        <a:t>-b-PDEAHPMA</a:t>
                      </a:r>
                      <a:r>
                        <a:rPr lang="en-US" sz="2800" baseline="-25000" dirty="0" smtClean="0"/>
                        <a:t>0,64</a:t>
                      </a:r>
                      <a:r>
                        <a:rPr lang="en-US" sz="2800" dirty="0" smtClean="0"/>
                        <a:t> 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224 / 0.06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186 / 0.02</a:t>
                      </a:r>
                      <a:endParaRPr lang="tr-T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64" marR="66064" marT="0" marB="0"/>
                </a:tc>
              </a:tr>
            </a:tbl>
          </a:graphicData>
        </a:graphic>
      </p:graphicFrame>
      <p:sp>
        <p:nvSpPr>
          <p:cNvPr id="60" name="59 Metin kutusu"/>
          <p:cNvSpPr txBox="1"/>
          <p:nvPr/>
        </p:nvSpPr>
        <p:spPr>
          <a:xfrm>
            <a:off x="10837193" y="7169152"/>
            <a:ext cx="10009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000" b="1" dirty="0" smtClean="0">
                <a:latin typeface="Palatino Linotype" pitchFamily="18" charset="0"/>
              </a:rPr>
              <a:t>Table 1. </a:t>
            </a:r>
            <a:r>
              <a:rPr lang="en-US" sz="3000" dirty="0" smtClean="0">
                <a:latin typeface="Palatino Linotype" pitchFamily="18" charset="0"/>
              </a:rPr>
              <a:t>Unimer/micelle/aggregate behaviors of PMMA-</a:t>
            </a:r>
            <a:r>
              <a:rPr lang="en-US" sz="3000" i="1" dirty="0" smtClean="0">
                <a:latin typeface="Palatino Linotype" pitchFamily="18" charset="0"/>
              </a:rPr>
              <a:t>b</a:t>
            </a:r>
            <a:r>
              <a:rPr lang="en-US" sz="3000" dirty="0" smtClean="0">
                <a:latin typeface="Palatino Linotype" pitchFamily="18" charset="0"/>
              </a:rPr>
              <a:t>-PDEAHPMA, PMMA-</a:t>
            </a:r>
            <a:r>
              <a:rPr lang="en-US" sz="3000" i="1" dirty="0" smtClean="0">
                <a:latin typeface="Palatino Linotype" pitchFamily="18" charset="0"/>
              </a:rPr>
              <a:t>b</a:t>
            </a:r>
            <a:r>
              <a:rPr lang="en-US" sz="3000" dirty="0" smtClean="0">
                <a:latin typeface="Palatino Linotype" pitchFamily="18" charset="0"/>
              </a:rPr>
              <a:t>-PHMPMA and PMMA-</a:t>
            </a:r>
            <a:r>
              <a:rPr lang="en-US" sz="3000" i="1" dirty="0" smtClean="0">
                <a:latin typeface="Palatino Linotype" pitchFamily="18" charset="0"/>
              </a:rPr>
              <a:t>b</a:t>
            </a:r>
            <a:r>
              <a:rPr lang="en-US" sz="3000" dirty="0" smtClean="0">
                <a:latin typeface="Palatino Linotype" pitchFamily="18" charset="0"/>
              </a:rPr>
              <a:t>-PHMPPMA block copolymers in aqueous media by using acetone (acetone/water: 1/5 v/v ) at 25 </a:t>
            </a:r>
            <a:r>
              <a:rPr lang="en-US" sz="3200" baseline="30000" dirty="0" smtClean="0">
                <a:latin typeface="Times New Roman"/>
                <a:ea typeface="Calibri"/>
                <a:cs typeface="Times New Roman"/>
              </a:rPr>
              <a:t>o</a:t>
            </a:r>
            <a:r>
              <a:rPr lang="en-US" sz="3000" dirty="0" smtClean="0">
                <a:latin typeface="Palatino Linotype" pitchFamily="18" charset="0"/>
              </a:rPr>
              <a:t>C and at pH 2.</a:t>
            </a:r>
            <a:r>
              <a:rPr lang="tr-TR" sz="3000" dirty="0" smtClean="0">
                <a:latin typeface="Palatino Linotype" pitchFamily="18" charset="0"/>
              </a:rPr>
              <a:t>.</a:t>
            </a:r>
          </a:p>
        </p:txBody>
      </p:sp>
      <p:pic>
        <p:nvPicPr>
          <p:cNvPr id="16" name="Picture 4" descr="C:\Users\PB\Desktop\VB ÇİN POSTER\Sunu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860298" y="19499195"/>
            <a:ext cx="10027106" cy="401577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67" name="文本框 23"/>
          <p:cNvSpPr txBox="1"/>
          <p:nvPr/>
        </p:nvSpPr>
        <p:spPr>
          <a:xfrm>
            <a:off x="10729200" y="23570202"/>
            <a:ext cx="10153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000" b="1" dirty="0" err="1" smtClean="0">
                <a:latin typeface="Palatino Linotype" pitchFamily="18" charset="0"/>
              </a:rPr>
              <a:t>Figure</a:t>
            </a:r>
            <a:r>
              <a:rPr lang="tr-TR" sz="3000" b="1" dirty="0" smtClean="0">
                <a:latin typeface="Palatino Linotype" pitchFamily="18" charset="0"/>
              </a:rPr>
              <a:t> 4. </a:t>
            </a:r>
            <a:r>
              <a:rPr lang="en-US" sz="3000" dirty="0" smtClean="0">
                <a:latin typeface="Palatino Linotype" pitchFamily="18" charset="0"/>
              </a:rPr>
              <a:t>Schematic representation of micellisation of block copolymers in aqueous media.</a:t>
            </a:r>
            <a:endParaRPr lang="en-US" altLang="zh-CN" sz="3000" dirty="0">
              <a:latin typeface="Palatino Linotype" pitchFamily="18" charset="0"/>
            </a:endParaRPr>
          </a:p>
        </p:txBody>
      </p:sp>
      <p:sp>
        <p:nvSpPr>
          <p:cNvPr id="68" name="67 Metin kutusu"/>
          <p:cNvSpPr txBox="1"/>
          <p:nvPr/>
        </p:nvSpPr>
        <p:spPr>
          <a:xfrm>
            <a:off x="10868603" y="16219508"/>
            <a:ext cx="100091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Palatino Linotype" pitchFamily="18" charset="0"/>
              </a:rPr>
              <a:t>Related MPEG-</a:t>
            </a:r>
            <a:r>
              <a:rPr lang="en-US" sz="4000" i="1" dirty="0" smtClean="0">
                <a:latin typeface="Palatino Linotype" pitchFamily="18" charset="0"/>
              </a:rPr>
              <a:t>b</a:t>
            </a:r>
            <a:r>
              <a:rPr lang="en-US" sz="4000" dirty="0" smtClean="0">
                <a:latin typeface="Palatino Linotype" pitchFamily="18" charset="0"/>
              </a:rPr>
              <a:t>-PHMPMA and </a:t>
            </a:r>
            <a:r>
              <a:rPr lang="en-US" sz="3800" dirty="0" smtClean="0">
                <a:latin typeface="Palatino Linotype" pitchFamily="18" charset="0"/>
              </a:rPr>
              <a:t>MPEG-</a:t>
            </a:r>
            <a:r>
              <a:rPr lang="en-US" sz="3800" i="1" dirty="0" smtClean="0">
                <a:latin typeface="Palatino Linotype" pitchFamily="18" charset="0"/>
              </a:rPr>
              <a:t>b</a:t>
            </a:r>
            <a:r>
              <a:rPr lang="en-US" sz="3800" dirty="0" smtClean="0">
                <a:latin typeface="Palatino Linotype" pitchFamily="18" charset="0"/>
              </a:rPr>
              <a:t>-PMPPMA polymers formed aggregates (R</a:t>
            </a:r>
            <a:r>
              <a:rPr lang="en-US" sz="3800" baseline="-25000" dirty="0" smtClean="0">
                <a:latin typeface="Palatino Linotype" pitchFamily="18" charset="0"/>
              </a:rPr>
              <a:t>h</a:t>
            </a:r>
            <a:r>
              <a:rPr lang="en-US" sz="3800" dirty="0" smtClean="0">
                <a:latin typeface="Palatino Linotype" pitchFamily="18" charset="0"/>
              </a:rPr>
              <a:t>&gt; 200 nm) in aqueous media and MPEG-</a:t>
            </a:r>
            <a:r>
              <a:rPr lang="en-US" sz="3800" i="1" dirty="0" smtClean="0">
                <a:latin typeface="Palatino Linotype" pitchFamily="18" charset="0"/>
              </a:rPr>
              <a:t>b</a:t>
            </a:r>
            <a:r>
              <a:rPr lang="en-US" sz="3800" dirty="0" smtClean="0">
                <a:latin typeface="Palatino Linotype" pitchFamily="18" charset="0"/>
              </a:rPr>
              <a:t>-PDEAHPMA copolymers formed core-shell micelles (R</a:t>
            </a:r>
            <a:r>
              <a:rPr lang="en-US" sz="3800" baseline="-25000" dirty="0" smtClean="0">
                <a:latin typeface="Palatino Linotype" pitchFamily="18" charset="0"/>
              </a:rPr>
              <a:t>h</a:t>
            </a:r>
            <a:r>
              <a:rPr lang="en-US" sz="3800" dirty="0" smtClean="0">
                <a:latin typeface="Palatino Linotype" pitchFamily="18" charset="0"/>
              </a:rPr>
              <a:t> 20-30 nm).</a:t>
            </a:r>
            <a:endParaRPr lang="tr-TR" sz="3800" dirty="0">
              <a:latin typeface="Palatino Linotype" pitchFamily="18" charset="0"/>
            </a:endParaRPr>
          </a:p>
        </p:txBody>
      </p:sp>
      <p:graphicFrame>
        <p:nvGraphicFramePr>
          <p:cNvPr id="70" name="6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724293"/>
              </p:ext>
            </p:extLst>
          </p:nvPr>
        </p:nvGraphicFramePr>
        <p:xfrm>
          <a:off x="10869714" y="26980796"/>
          <a:ext cx="10008001" cy="760360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168352"/>
                <a:gridCol w="936104"/>
                <a:gridCol w="1440160"/>
                <a:gridCol w="1440160"/>
                <a:gridCol w="1496808"/>
                <a:gridCol w="1526417"/>
              </a:tblGrid>
              <a:tr h="93610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/>
                        <a:t>Polymer</a:t>
                      </a:r>
                      <a:endParaRPr lang="tr-TR" sz="2400" b="1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0" dirty="0" smtClean="0"/>
                        <a:t>Con</a:t>
                      </a:r>
                      <a:r>
                        <a:rPr lang="tr-TR" sz="2400" b="1" kern="0" dirty="0" smtClean="0"/>
                        <a:t>c</a:t>
                      </a:r>
                      <a:r>
                        <a:rPr lang="en-US" sz="2400" b="1" kern="0" dirty="0" smtClean="0"/>
                        <a:t>.</a:t>
                      </a:r>
                      <a:r>
                        <a:rPr lang="en-US" sz="2400" b="1" kern="0" baseline="0" dirty="0" smtClean="0"/>
                        <a:t> </a:t>
                      </a:r>
                      <a:r>
                        <a:rPr lang="en-US" sz="2400" b="1" kern="0" dirty="0" smtClean="0"/>
                        <a:t> </a:t>
                      </a:r>
                      <a:r>
                        <a:rPr lang="en-US" sz="2400" b="1" kern="0" dirty="0"/>
                        <a:t>(</a:t>
                      </a:r>
                      <a:r>
                        <a:rPr lang="en-US" sz="2400" b="1" kern="0" dirty="0" smtClean="0"/>
                        <a:t>gL</a:t>
                      </a:r>
                      <a:r>
                        <a:rPr lang="en-US" sz="2400" b="1" kern="0" baseline="30000" dirty="0" smtClean="0"/>
                        <a:t>-1</a:t>
                      </a:r>
                      <a:r>
                        <a:rPr lang="en-US" sz="2400" b="1" kern="0" dirty="0"/>
                        <a:t>)</a:t>
                      </a:r>
                      <a:endParaRPr lang="tr-TR" sz="2400" b="1" kern="0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0" dirty="0"/>
                        <a:t>pH </a:t>
                      </a:r>
                      <a:r>
                        <a:rPr lang="en-US" sz="2400" b="1" kern="0" dirty="0" smtClean="0"/>
                        <a:t>2.0   25 </a:t>
                      </a:r>
                      <a:r>
                        <a:rPr lang="en-US" sz="2400" b="1" kern="0" baseline="30000" dirty="0"/>
                        <a:t>o</a:t>
                      </a:r>
                      <a:r>
                        <a:rPr lang="en-US" sz="2400" b="1" kern="0" dirty="0"/>
                        <a:t>C</a:t>
                      </a:r>
                      <a:endParaRPr lang="tr-TR" sz="2400" b="1" kern="0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0" dirty="0"/>
                        <a:t>pH </a:t>
                      </a:r>
                      <a:r>
                        <a:rPr lang="en-US" sz="2400" b="1" kern="0" dirty="0" smtClean="0"/>
                        <a:t>10.5           25 </a:t>
                      </a:r>
                      <a:r>
                        <a:rPr lang="en-US" sz="2400" b="1" kern="0" baseline="30000" dirty="0"/>
                        <a:t>o</a:t>
                      </a:r>
                      <a:r>
                        <a:rPr lang="en-US" sz="2400" b="1" kern="0" dirty="0"/>
                        <a:t>C</a:t>
                      </a:r>
                      <a:endParaRPr lang="tr-TR" sz="2400" b="1" kern="0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0" dirty="0"/>
                        <a:t>pH </a:t>
                      </a:r>
                      <a:r>
                        <a:rPr lang="en-US" sz="2400" b="1" kern="0" dirty="0" smtClean="0"/>
                        <a:t>10.5    0.25 </a:t>
                      </a:r>
                      <a:r>
                        <a:rPr lang="en-US" sz="2400" b="1" kern="0" dirty="0"/>
                        <a:t>M Na</a:t>
                      </a:r>
                      <a:r>
                        <a:rPr lang="en-US" sz="2400" b="1" kern="0" baseline="-25000" dirty="0"/>
                        <a:t>2</a:t>
                      </a:r>
                      <a:r>
                        <a:rPr lang="en-US" sz="2400" b="1" kern="0" dirty="0"/>
                        <a:t>SO</a:t>
                      </a:r>
                      <a:r>
                        <a:rPr lang="en-US" sz="2400" b="1" kern="0" baseline="-25000" dirty="0"/>
                        <a:t>4</a:t>
                      </a:r>
                      <a:r>
                        <a:rPr lang="en-US" sz="2400" b="1" kern="0" dirty="0"/>
                        <a:t> </a:t>
                      </a:r>
                      <a:endParaRPr lang="tr-TR" sz="2400" b="1" kern="0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0" dirty="0"/>
                        <a:t>pH </a:t>
                      </a:r>
                      <a:r>
                        <a:rPr lang="en-US" sz="2400" b="1" kern="0" dirty="0" smtClean="0"/>
                        <a:t>10.5</a:t>
                      </a:r>
                      <a:r>
                        <a:rPr lang="en-US" sz="2400" b="1" kern="0" baseline="0" dirty="0"/>
                        <a:t> </a:t>
                      </a:r>
                      <a:r>
                        <a:rPr lang="en-US" sz="2400" b="1" kern="0" baseline="0" dirty="0" smtClean="0"/>
                        <a:t>      </a:t>
                      </a:r>
                      <a:r>
                        <a:rPr lang="en-US" sz="2400" b="1" kern="0" dirty="0" smtClean="0"/>
                        <a:t>0.5 M</a:t>
                      </a:r>
                      <a:r>
                        <a:rPr lang="en-US" sz="2400" b="1" kern="0" baseline="0" dirty="0" smtClean="0"/>
                        <a:t>  </a:t>
                      </a:r>
                      <a:r>
                        <a:rPr lang="en-US" sz="2400" b="1" kern="0" dirty="0" smtClean="0"/>
                        <a:t>Na</a:t>
                      </a:r>
                      <a:r>
                        <a:rPr lang="en-US" sz="2400" b="1" kern="0" baseline="-25000" dirty="0" smtClean="0"/>
                        <a:t>2</a:t>
                      </a:r>
                      <a:r>
                        <a:rPr lang="en-US" sz="2400" b="1" kern="0" dirty="0" smtClean="0"/>
                        <a:t>SO</a:t>
                      </a:r>
                      <a:r>
                        <a:rPr lang="en-US" sz="2400" b="1" kern="0" baseline="-25000" dirty="0" smtClean="0"/>
                        <a:t>4</a:t>
                      </a:r>
                      <a:endParaRPr lang="tr-TR" sz="2400" b="1" kern="0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88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0" dirty="0" smtClean="0"/>
                        <a:t>R</a:t>
                      </a:r>
                      <a:r>
                        <a:rPr lang="en-US" sz="2400" b="1" kern="0" baseline="-25000" dirty="0" smtClean="0"/>
                        <a:t>h  </a:t>
                      </a:r>
                      <a:r>
                        <a:rPr lang="en-US" sz="2400" b="1" kern="0" dirty="0" smtClean="0"/>
                        <a:t>/ 𝜇</a:t>
                      </a:r>
                      <a:r>
                        <a:rPr lang="en-US" sz="2400" b="1" kern="0" baseline="-25000" dirty="0"/>
                        <a:t>2</a:t>
                      </a:r>
                      <a:r>
                        <a:rPr lang="en-US" sz="2400" b="1" kern="0" dirty="0"/>
                        <a:t>/</a:t>
                      </a:r>
                      <a:r>
                        <a:rPr lang="en-US" sz="2400" b="1" kern="0" dirty="0">
                          <a:sym typeface="Symbol"/>
                        </a:rPr>
                        <a:t></a:t>
                      </a:r>
                      <a:r>
                        <a:rPr lang="en-US" sz="2400" b="1" kern="0" baseline="30000" dirty="0"/>
                        <a:t>2</a:t>
                      </a:r>
                      <a:endParaRPr lang="tr-TR" sz="2400" b="1" kern="0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0" dirty="0"/>
                        <a:t>R</a:t>
                      </a:r>
                      <a:r>
                        <a:rPr lang="en-US" sz="2400" b="1" kern="0" baseline="-25000" dirty="0"/>
                        <a:t>h </a:t>
                      </a:r>
                      <a:r>
                        <a:rPr lang="en-US" sz="2400" b="1" kern="0" baseline="-25000" dirty="0" smtClean="0"/>
                        <a:t> </a:t>
                      </a:r>
                      <a:r>
                        <a:rPr lang="en-US" sz="2400" b="1" kern="0" dirty="0" smtClean="0"/>
                        <a:t>/ 𝜇</a:t>
                      </a:r>
                      <a:r>
                        <a:rPr lang="en-US" sz="2400" b="1" kern="0" baseline="-25000" dirty="0"/>
                        <a:t>2</a:t>
                      </a:r>
                      <a:r>
                        <a:rPr lang="en-US" sz="2400" b="1" kern="0" dirty="0"/>
                        <a:t>/</a:t>
                      </a:r>
                      <a:r>
                        <a:rPr lang="en-US" sz="2400" b="1" kern="0" dirty="0">
                          <a:sym typeface="Symbol"/>
                        </a:rPr>
                        <a:t></a:t>
                      </a:r>
                      <a:r>
                        <a:rPr lang="en-US" sz="2400" b="1" kern="0" baseline="30000" dirty="0"/>
                        <a:t>2</a:t>
                      </a:r>
                      <a:endParaRPr lang="tr-TR" sz="2400" b="1" kern="0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0" dirty="0"/>
                        <a:t>R</a:t>
                      </a:r>
                      <a:r>
                        <a:rPr lang="en-US" sz="2400" b="1" kern="0" baseline="-25000" dirty="0"/>
                        <a:t>h </a:t>
                      </a:r>
                      <a:r>
                        <a:rPr lang="en-US" sz="2400" b="1" kern="0" baseline="-25000" dirty="0" smtClean="0"/>
                        <a:t> </a:t>
                      </a:r>
                      <a:r>
                        <a:rPr lang="en-US" sz="2400" b="1" kern="0" dirty="0" smtClean="0"/>
                        <a:t>/ 𝜇</a:t>
                      </a:r>
                      <a:r>
                        <a:rPr lang="en-US" sz="2400" b="1" kern="0" baseline="-25000" dirty="0"/>
                        <a:t>2</a:t>
                      </a:r>
                      <a:r>
                        <a:rPr lang="en-US" sz="2400" b="1" kern="0" dirty="0"/>
                        <a:t>/</a:t>
                      </a:r>
                      <a:r>
                        <a:rPr lang="en-US" sz="2400" b="1" kern="0" dirty="0">
                          <a:sym typeface="Symbol"/>
                        </a:rPr>
                        <a:t></a:t>
                      </a:r>
                      <a:r>
                        <a:rPr lang="en-US" sz="2400" b="1" kern="0" baseline="30000" dirty="0"/>
                        <a:t>2</a:t>
                      </a:r>
                      <a:endParaRPr lang="tr-TR" sz="2400" b="1" kern="0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0" dirty="0"/>
                        <a:t>R</a:t>
                      </a:r>
                      <a:r>
                        <a:rPr lang="en-US" sz="2400" b="1" kern="0" baseline="-25000" dirty="0"/>
                        <a:t>h </a:t>
                      </a:r>
                      <a:r>
                        <a:rPr lang="en-US" sz="2400" b="1" kern="0" dirty="0" smtClean="0"/>
                        <a:t>/ 𝜇</a:t>
                      </a:r>
                      <a:r>
                        <a:rPr lang="en-US" sz="2400" b="1" kern="0" baseline="-25000" dirty="0"/>
                        <a:t>2</a:t>
                      </a:r>
                      <a:r>
                        <a:rPr lang="en-US" sz="2400" b="1" kern="0" dirty="0"/>
                        <a:t>/</a:t>
                      </a:r>
                      <a:r>
                        <a:rPr lang="en-US" sz="2400" b="1" kern="0" dirty="0">
                          <a:sym typeface="Symbol"/>
                        </a:rPr>
                        <a:t></a:t>
                      </a:r>
                      <a:r>
                        <a:rPr lang="en-US" sz="2400" b="1" kern="0" baseline="30000" dirty="0"/>
                        <a:t>2</a:t>
                      </a:r>
                      <a:endParaRPr lang="tr-TR" sz="2400" b="1" kern="0" dirty="0">
                        <a:solidFill>
                          <a:schemeClr val="bg1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9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MPEG</a:t>
                      </a:r>
                      <a:r>
                        <a:rPr lang="en-US" sz="2400" baseline="-25000" dirty="0" smtClean="0"/>
                        <a:t>45</a:t>
                      </a:r>
                      <a:r>
                        <a:rPr lang="en-US" sz="2400" dirty="0" smtClean="0"/>
                        <a:t>-b-PDEAHPMA</a:t>
                      </a:r>
                      <a:r>
                        <a:rPr lang="en-US" sz="2400" baseline="-25000" dirty="0" smtClean="0"/>
                        <a:t>45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10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Unimer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23 / </a:t>
                      </a:r>
                      <a:r>
                        <a:rPr lang="en-US" sz="2400" dirty="0"/>
                        <a:t>0.10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-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-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MPEG</a:t>
                      </a:r>
                      <a:r>
                        <a:rPr lang="en-US" sz="2400" baseline="-25000" dirty="0" smtClean="0"/>
                        <a:t>45</a:t>
                      </a:r>
                      <a:r>
                        <a:rPr lang="en-US" sz="2400" dirty="0" smtClean="0"/>
                        <a:t>-b-PDEAHPMA</a:t>
                      </a:r>
                      <a:r>
                        <a:rPr lang="en-US" sz="2400" baseline="-25000" dirty="0" smtClean="0"/>
                        <a:t>63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10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/>
                        <a:t>Unimer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24 / </a:t>
                      </a:r>
                      <a:r>
                        <a:rPr lang="en-US" sz="2400" dirty="0"/>
                        <a:t>0.10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-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-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9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kern="1200" dirty="0" smtClean="0"/>
                        <a:t>MPEG</a:t>
                      </a:r>
                      <a:r>
                        <a:rPr lang="en-US" sz="2400" kern="1200" baseline="-25000" dirty="0" smtClean="0"/>
                        <a:t>45</a:t>
                      </a:r>
                      <a:r>
                        <a:rPr lang="en-US" sz="2400" kern="1200" dirty="0" smtClean="0"/>
                        <a:t>-b-PHMPMA</a:t>
                      </a:r>
                      <a:r>
                        <a:rPr lang="en-US" sz="2400" kern="1200" baseline="-25000" dirty="0" smtClean="0"/>
                        <a:t>45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Unimer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Unimer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250 / 0.74     55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517 / 0.33     29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MPEG</a:t>
                      </a:r>
                      <a:r>
                        <a:rPr lang="en-US" sz="2400" baseline="-25000" dirty="0" smtClean="0"/>
                        <a:t>45</a:t>
                      </a:r>
                      <a:r>
                        <a:rPr lang="en-US" sz="2400" dirty="0" smtClean="0"/>
                        <a:t>-b-PHMPMA</a:t>
                      </a:r>
                      <a:r>
                        <a:rPr lang="en-US" sz="2400" baseline="-25000" dirty="0" smtClean="0"/>
                        <a:t>63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Unimer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Unimer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419 </a:t>
                      </a:r>
                      <a:r>
                        <a:rPr lang="en-US" sz="2400" dirty="0" smtClean="0"/>
                        <a:t>/ 0.12     51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496 / 0.89         33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MPEG</a:t>
                      </a:r>
                      <a:r>
                        <a:rPr lang="en-US" sz="2400" baseline="-25000" dirty="0" smtClean="0"/>
                        <a:t>45</a:t>
                      </a:r>
                      <a:r>
                        <a:rPr lang="en-US" sz="2400" dirty="0" smtClean="0"/>
                        <a:t>-b-PHMPMA</a:t>
                      </a:r>
                      <a:r>
                        <a:rPr lang="en-US" sz="2400" baseline="-25000" dirty="0" smtClean="0"/>
                        <a:t>83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/>
                        <a:t>Unimer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/>
                        <a:t>Unimer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395 / 0.12      48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1323/0.12     25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MPEG</a:t>
                      </a:r>
                      <a:r>
                        <a:rPr lang="en-US" sz="2400" baseline="-25000" dirty="0" smtClean="0"/>
                        <a:t>45</a:t>
                      </a:r>
                      <a:r>
                        <a:rPr lang="en-US" sz="2400" dirty="0" smtClean="0"/>
                        <a:t>-b-PHMPPMA</a:t>
                      </a:r>
                      <a:r>
                        <a:rPr lang="en-US" sz="2400" baseline="-25000" dirty="0" smtClean="0"/>
                        <a:t>52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Unimer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Unimer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428 / 0.58     50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225 / 0.53     24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MPEG</a:t>
                      </a:r>
                      <a:r>
                        <a:rPr lang="en-US" sz="2400" baseline="-25000" dirty="0" smtClean="0"/>
                        <a:t>45</a:t>
                      </a:r>
                      <a:r>
                        <a:rPr lang="en-US" sz="2400" dirty="0" smtClean="0"/>
                        <a:t>-b-PHMPPMA</a:t>
                      </a:r>
                      <a:r>
                        <a:rPr lang="en-US" sz="2400" baseline="-25000" dirty="0" smtClean="0"/>
                        <a:t>63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Unimer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Unimer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-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223 / 0.08     43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MPEG</a:t>
                      </a:r>
                      <a:r>
                        <a:rPr lang="en-US" sz="2400" baseline="-25000" dirty="0" smtClean="0"/>
                        <a:t>45</a:t>
                      </a:r>
                      <a:r>
                        <a:rPr lang="en-US" sz="2400" dirty="0" smtClean="0"/>
                        <a:t>-b-PHMPPMA</a:t>
                      </a:r>
                      <a:r>
                        <a:rPr lang="en-US" sz="2400" baseline="-25000" dirty="0" smtClean="0"/>
                        <a:t>83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3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Unimer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/>
                        <a:t>Unimer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/>
                        <a:t>-</a:t>
                      </a:r>
                      <a:endParaRPr lang="tr-TR" sz="24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/>
                        <a:t>663 / 0.72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     28 </a:t>
                      </a:r>
                      <a:r>
                        <a:rPr lang="en-US" sz="2400" baseline="30000" dirty="0"/>
                        <a:t>o</a:t>
                      </a:r>
                      <a:r>
                        <a:rPr lang="en-US" sz="2400" dirty="0"/>
                        <a:t>C</a:t>
                      </a:r>
                      <a:endParaRPr lang="tr-TR" sz="24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1" name="70 Metin kutusu"/>
          <p:cNvSpPr txBox="1"/>
          <p:nvPr/>
        </p:nvSpPr>
        <p:spPr>
          <a:xfrm>
            <a:off x="10715008" y="24878309"/>
            <a:ext cx="10009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000" b="1" dirty="0" smtClean="0">
                <a:latin typeface="Palatino Linotype" pitchFamily="18" charset="0"/>
              </a:rPr>
              <a:t>Table 2. </a:t>
            </a:r>
            <a:r>
              <a:rPr lang="en-US" sz="3000" dirty="0" smtClean="0">
                <a:latin typeface="Palatino Linotype" pitchFamily="18" charset="0"/>
              </a:rPr>
              <a:t>Micelle/aggregate formations of MPEG-b-PDEAHPMA, MPEG-</a:t>
            </a:r>
            <a:r>
              <a:rPr lang="en-US" sz="3000" i="1" dirty="0" smtClean="0">
                <a:latin typeface="Palatino Linotype" pitchFamily="18" charset="0"/>
              </a:rPr>
              <a:t>b</a:t>
            </a:r>
            <a:r>
              <a:rPr lang="en-US" sz="3000" dirty="0" smtClean="0">
                <a:latin typeface="Palatino Linotype" pitchFamily="18" charset="0"/>
              </a:rPr>
              <a:t>-PHMPMA and MPEG-</a:t>
            </a:r>
            <a:r>
              <a:rPr lang="en-US" sz="3000" i="1" dirty="0" smtClean="0">
                <a:latin typeface="Palatino Linotype" pitchFamily="18" charset="0"/>
              </a:rPr>
              <a:t>b</a:t>
            </a:r>
            <a:r>
              <a:rPr lang="en-US" sz="3000" dirty="0" smtClean="0">
                <a:latin typeface="Palatino Linotype" pitchFamily="18" charset="0"/>
              </a:rPr>
              <a:t>-PHMPPMA block copolymers in aqueous media at different </a:t>
            </a:r>
            <a:r>
              <a:rPr lang="en-US" sz="3000" dirty="0" err="1" smtClean="0">
                <a:latin typeface="Palatino Linotype" pitchFamily="18" charset="0"/>
              </a:rPr>
              <a:t>pHs</a:t>
            </a:r>
            <a:r>
              <a:rPr lang="en-US" sz="3000" dirty="0" smtClean="0">
                <a:latin typeface="Palatino Linotype" pitchFamily="18" charset="0"/>
              </a:rPr>
              <a:t>, Na</a:t>
            </a:r>
            <a:r>
              <a:rPr lang="en-US" sz="3000" baseline="-25000" dirty="0" smtClean="0">
                <a:latin typeface="Palatino Linotype" pitchFamily="18" charset="0"/>
              </a:rPr>
              <a:t>2</a:t>
            </a:r>
            <a:r>
              <a:rPr lang="en-US" sz="3000" dirty="0" smtClean="0">
                <a:latin typeface="Palatino Linotype" pitchFamily="18" charset="0"/>
              </a:rPr>
              <a:t>SO</a:t>
            </a:r>
            <a:r>
              <a:rPr lang="en-US" sz="3000" baseline="-25000" dirty="0" smtClean="0">
                <a:latin typeface="Palatino Linotype" pitchFamily="18" charset="0"/>
              </a:rPr>
              <a:t>4</a:t>
            </a:r>
            <a:r>
              <a:rPr lang="en-US" sz="3000" dirty="0" smtClean="0">
                <a:latin typeface="Palatino Linotype" pitchFamily="18" charset="0"/>
              </a:rPr>
              <a:t> concentrations and temperatures.</a:t>
            </a:r>
            <a:endParaRPr lang="tr-TR" sz="3000" dirty="0" smtClean="0">
              <a:latin typeface="Palatino Linotype" pitchFamily="18" charset="0"/>
            </a:endParaRPr>
          </a:p>
        </p:txBody>
      </p:sp>
      <p:sp>
        <p:nvSpPr>
          <p:cNvPr id="39" name="矩形 1"/>
          <p:cNvSpPr/>
          <p:nvPr/>
        </p:nvSpPr>
        <p:spPr>
          <a:xfrm>
            <a:off x="3121104" y="4324759"/>
            <a:ext cx="17766300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4098798" rtl="0" eaLnBrk="1" latinLnBrk="0" hangingPunct="1">
              <a:defRPr sz="8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49399" algn="l" defTabSz="4098798" rtl="0" eaLnBrk="1" latinLnBrk="0" hangingPunct="1">
              <a:defRPr sz="8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098798" algn="l" defTabSz="4098798" rtl="0" eaLnBrk="1" latinLnBrk="0" hangingPunct="1">
              <a:defRPr sz="8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148197" algn="l" defTabSz="4098798" rtl="0" eaLnBrk="1" latinLnBrk="0" hangingPunct="1">
              <a:defRPr sz="8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197596" algn="l" defTabSz="4098798" rtl="0" eaLnBrk="1" latinLnBrk="0" hangingPunct="1">
              <a:defRPr sz="8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246995" algn="l" defTabSz="4098798" rtl="0" eaLnBrk="1" latinLnBrk="0" hangingPunct="1">
              <a:defRPr sz="8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296394" algn="l" defTabSz="4098798" rtl="0" eaLnBrk="1" latinLnBrk="0" hangingPunct="1">
              <a:defRPr sz="8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345793" algn="l" defTabSz="4098798" rtl="0" eaLnBrk="1" latinLnBrk="0" hangingPunct="1">
              <a:defRPr sz="8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395192" algn="l" defTabSz="4098798" rtl="0" eaLnBrk="1" latinLnBrk="0" hangingPunct="1">
              <a:defRPr sz="8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0" name="TextBox 4"/>
          <p:cNvSpPr txBox="1"/>
          <p:nvPr/>
        </p:nvSpPr>
        <p:spPr>
          <a:xfrm>
            <a:off x="4139202" y="4393636"/>
            <a:ext cx="16748202" cy="2205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4098798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49399" algn="l" defTabSz="4098798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8798" algn="l" defTabSz="4098798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48197" algn="l" defTabSz="4098798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97596" algn="l" defTabSz="4098798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46995" algn="l" defTabSz="4098798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96394" algn="l" defTabSz="4098798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345793" algn="l" defTabSz="4098798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95192" algn="l" defTabSz="4098798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3400" dirty="0" err="1">
                <a:latin typeface="Palatino Linotype" charset="0"/>
                <a:ea typeface="Palatino Linotype" charset="0"/>
                <a:cs typeface="Palatino Linotype" charset="0"/>
              </a:rPr>
              <a:t>Vural</a:t>
            </a:r>
            <a:r>
              <a:rPr lang="en-US" sz="3400" dirty="0">
                <a:latin typeface="Palatino Linotype" charset="0"/>
                <a:ea typeface="Palatino Linotype" charset="0"/>
                <a:cs typeface="Palatino Linotype" charset="0"/>
              </a:rPr>
              <a:t> BUTUN</a:t>
            </a:r>
            <a:r>
              <a:rPr lang="en-US" sz="3400" baseline="30000" dirty="0">
                <a:latin typeface="Palatino Linotype" charset="0"/>
                <a:ea typeface="Palatino Linotype" charset="0"/>
                <a:cs typeface="Palatino Linotype" charset="0"/>
              </a:rPr>
              <a:t>1,*</a:t>
            </a:r>
            <a:r>
              <a:rPr lang="en-US" sz="3400" dirty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US" sz="3400" dirty="0" err="1">
                <a:latin typeface="Palatino Linotype" charset="0"/>
                <a:ea typeface="Palatino Linotype" charset="0"/>
                <a:cs typeface="Palatino Linotype" charset="0"/>
              </a:rPr>
              <a:t>Gokhan</a:t>
            </a:r>
            <a:r>
              <a:rPr lang="en-US" sz="3400" dirty="0">
                <a:latin typeface="Palatino Linotype" charset="0"/>
                <a:ea typeface="Palatino Linotype" charset="0"/>
                <a:cs typeface="Palatino Linotype" charset="0"/>
              </a:rPr>
              <a:t> KOCAK</a:t>
            </a:r>
            <a:r>
              <a:rPr lang="en-US" sz="3400" baseline="30000" dirty="0">
                <a:latin typeface="Palatino Linotype" charset="0"/>
                <a:ea typeface="Palatino Linotype" charset="0"/>
                <a:cs typeface="Palatino Linotype" charset="0"/>
              </a:rPr>
              <a:t>1</a:t>
            </a:r>
            <a:r>
              <a:rPr lang="en-US" sz="3400" dirty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US" sz="3400" dirty="0" err="1">
                <a:latin typeface="Palatino Linotype" charset="0"/>
                <a:ea typeface="Palatino Linotype" charset="0"/>
                <a:cs typeface="Palatino Linotype" charset="0"/>
              </a:rPr>
              <a:t>Gokhan</a:t>
            </a:r>
            <a:r>
              <a:rPr lang="en-US" sz="3400" dirty="0">
                <a:latin typeface="Palatino Linotype" charset="0"/>
                <a:ea typeface="Palatino Linotype" charset="0"/>
                <a:cs typeface="Palatino Linotype" charset="0"/>
              </a:rPr>
              <a:t> SOLMAZ</a:t>
            </a:r>
            <a:r>
              <a:rPr lang="en-US" sz="3400" baseline="30000" dirty="0">
                <a:latin typeface="Palatino Linotype" charset="0"/>
                <a:ea typeface="Palatino Linotype" charset="0"/>
                <a:cs typeface="Palatino Linotype" charset="0"/>
              </a:rPr>
              <a:t>2</a:t>
            </a:r>
            <a:r>
              <a:rPr lang="en-US" sz="34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3400" dirty="0" smtClean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US" sz="3400" dirty="0" err="1" smtClean="0">
                <a:latin typeface="Palatino Linotype" charset="0"/>
                <a:ea typeface="Palatino Linotype" charset="0"/>
                <a:cs typeface="Palatino Linotype" charset="0"/>
              </a:rPr>
              <a:t>Zeynep</a:t>
            </a:r>
            <a:r>
              <a:rPr lang="en-US" sz="3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3400" dirty="0">
                <a:latin typeface="Palatino Linotype" charset="0"/>
                <a:ea typeface="Palatino Linotype" charset="0"/>
                <a:cs typeface="Palatino Linotype" charset="0"/>
              </a:rPr>
              <a:t>DIKMEN</a:t>
            </a:r>
            <a:r>
              <a:rPr lang="en-US" sz="3400" baseline="30000" dirty="0">
                <a:latin typeface="Palatino Linotype" charset="0"/>
                <a:ea typeface="Palatino Linotype" charset="0"/>
                <a:cs typeface="Palatino Linotype" charset="0"/>
              </a:rPr>
              <a:t>2</a:t>
            </a:r>
            <a:r>
              <a:rPr lang="en-US" sz="34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endParaRPr lang="tr-TR" sz="3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>
              <a:spcBef>
                <a:spcPts val="600"/>
              </a:spcBef>
            </a:pPr>
            <a:r>
              <a:rPr lang="en-US" sz="3400" dirty="0" smtClean="0">
                <a:latin typeface="Palatino Linotype" charset="0"/>
                <a:ea typeface="Palatino Linotype" charset="0"/>
                <a:cs typeface="Palatino Linotype" charset="0"/>
              </a:rPr>
              <a:t>and </a:t>
            </a:r>
            <a:r>
              <a:rPr lang="en-US" sz="3400" dirty="0" err="1">
                <a:latin typeface="Palatino Linotype" charset="0"/>
                <a:ea typeface="Palatino Linotype" charset="0"/>
                <a:cs typeface="Palatino Linotype" charset="0"/>
              </a:rPr>
              <a:t>Cansel</a:t>
            </a:r>
            <a:r>
              <a:rPr lang="en-US" sz="34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3400" dirty="0" smtClean="0">
                <a:latin typeface="Palatino Linotype" charset="0"/>
                <a:ea typeface="Palatino Linotype" charset="0"/>
                <a:cs typeface="Palatino Linotype" charset="0"/>
              </a:rPr>
              <a:t>TUNCER</a:t>
            </a:r>
            <a:r>
              <a:rPr lang="en-US" sz="3400" baseline="30000" dirty="0" smtClean="0">
                <a:latin typeface="Palatino Linotype" charset="0"/>
                <a:ea typeface="Palatino Linotype" charset="0"/>
                <a:cs typeface="Palatino Linotype" charset="0"/>
              </a:rPr>
              <a:t>1</a:t>
            </a:r>
          </a:p>
          <a:p>
            <a:pPr algn="ctr">
              <a:spcBef>
                <a:spcPts val="1000"/>
              </a:spcBef>
            </a:pPr>
            <a:r>
              <a:rPr lang="en-US" sz="2800" i="1" baseline="30000" dirty="0">
                <a:latin typeface="Palatino Linotype" charset="0"/>
                <a:ea typeface="Palatino Linotype" charset="0"/>
                <a:cs typeface="Palatino Linotype" charset="0"/>
              </a:rPr>
              <a:t>1</a:t>
            </a:r>
            <a:r>
              <a:rPr lang="en-US" sz="2800" i="1" dirty="0">
                <a:latin typeface="Palatino Linotype" charset="0"/>
                <a:ea typeface="Palatino Linotype" charset="0"/>
                <a:cs typeface="Palatino Linotype" charset="0"/>
              </a:rPr>
              <a:t> Department of Chemistry, Eskisehir </a:t>
            </a:r>
            <a:r>
              <a:rPr lang="en-US" sz="2800" i="1" dirty="0" err="1">
                <a:latin typeface="Palatino Linotype" charset="0"/>
                <a:ea typeface="Palatino Linotype" charset="0"/>
                <a:cs typeface="Palatino Linotype" charset="0"/>
              </a:rPr>
              <a:t>Osmangazi</a:t>
            </a:r>
            <a:r>
              <a:rPr lang="en-US" sz="2800" i="1" dirty="0">
                <a:latin typeface="Palatino Linotype" charset="0"/>
                <a:ea typeface="Palatino Linotype" charset="0"/>
                <a:cs typeface="Palatino Linotype" charset="0"/>
              </a:rPr>
              <a:t> University, Eskisehir 26480, Turkey</a:t>
            </a:r>
            <a:endParaRPr lang="tr-TR" sz="28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US" sz="2800" i="1" baseline="30000" dirty="0">
                <a:latin typeface="Palatino Linotype" charset="0"/>
                <a:ea typeface="Palatino Linotype" charset="0"/>
                <a:cs typeface="Palatino Linotype" charset="0"/>
              </a:rPr>
              <a:t>2</a:t>
            </a:r>
            <a:r>
              <a:rPr lang="en-US" sz="2800" i="1" dirty="0">
                <a:latin typeface="Palatino Linotype" charset="0"/>
                <a:ea typeface="Palatino Linotype" charset="0"/>
                <a:cs typeface="Palatino Linotype" charset="0"/>
              </a:rPr>
              <a:t> Department of Polymer Science and Technology, Eskisehir </a:t>
            </a:r>
            <a:r>
              <a:rPr lang="en-US" sz="2800" i="1" dirty="0" err="1">
                <a:latin typeface="Palatino Linotype" charset="0"/>
                <a:ea typeface="Palatino Linotype" charset="0"/>
                <a:cs typeface="Palatino Linotype" charset="0"/>
              </a:rPr>
              <a:t>Osmangazi</a:t>
            </a:r>
            <a:r>
              <a:rPr lang="en-US" sz="2800" i="1" dirty="0">
                <a:latin typeface="Palatino Linotype" charset="0"/>
                <a:ea typeface="Palatino Linotype" charset="0"/>
                <a:cs typeface="Palatino Linotype" charset="0"/>
              </a:rPr>
              <a:t> University, Eskisehir 26480, Turkey </a:t>
            </a:r>
            <a:endParaRPr lang="tr-TR" sz="2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grpSp>
        <p:nvGrpSpPr>
          <p:cNvPr id="41" name="75 Grup"/>
          <p:cNvGrpSpPr/>
          <p:nvPr/>
        </p:nvGrpSpPr>
        <p:grpSpPr>
          <a:xfrm>
            <a:off x="312792" y="4303417"/>
            <a:ext cx="2376264" cy="2325598"/>
            <a:chOff x="324025" y="4123474"/>
            <a:chExt cx="2376264" cy="2325598"/>
          </a:xfrm>
        </p:grpSpPr>
        <p:sp>
          <p:nvSpPr>
            <p:cNvPr id="42" name="圆角矩形 7"/>
            <p:cNvSpPr/>
            <p:nvPr/>
          </p:nvSpPr>
          <p:spPr>
            <a:xfrm>
              <a:off x="324025" y="4123474"/>
              <a:ext cx="2376264" cy="232559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4098798" rtl="0" eaLnBrk="1" latinLnBrk="0" hangingPunct="1">
                <a:defRPr sz="8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49399" algn="l" defTabSz="4098798" rtl="0" eaLnBrk="1" latinLnBrk="0" hangingPunct="1">
                <a:defRPr sz="8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098798" algn="l" defTabSz="4098798" rtl="0" eaLnBrk="1" latinLnBrk="0" hangingPunct="1">
                <a:defRPr sz="8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148197" algn="l" defTabSz="4098798" rtl="0" eaLnBrk="1" latinLnBrk="0" hangingPunct="1">
                <a:defRPr sz="8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197596" algn="l" defTabSz="4098798" rtl="0" eaLnBrk="1" latinLnBrk="0" hangingPunct="1">
                <a:defRPr sz="8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246995" algn="l" defTabSz="4098798" rtl="0" eaLnBrk="1" latinLnBrk="0" hangingPunct="1">
                <a:defRPr sz="8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296394" algn="l" defTabSz="4098798" rtl="0" eaLnBrk="1" latinLnBrk="0" hangingPunct="1">
                <a:defRPr sz="8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345793" algn="l" defTabSz="4098798" rtl="0" eaLnBrk="1" latinLnBrk="0" hangingPunct="1">
                <a:defRPr sz="8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395192" algn="l" defTabSz="4098798" rtl="0" eaLnBrk="1" latinLnBrk="0" hangingPunct="1">
                <a:defRPr sz="8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pic>
          <p:nvPicPr>
            <p:cNvPr id="43" name="Picture 42" descr="C:\Users\Gökhan\Downloads\13221674_1110429182354476_4598593180499343325_n (1)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96289" y="4144816"/>
              <a:ext cx="2304000" cy="2304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729</Words>
  <Application>Microsoft Office PowerPoint</Application>
  <PresentationFormat>自定义</PresentationFormat>
  <Paragraphs>128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lan</cp:lastModifiedBy>
  <cp:revision>97</cp:revision>
  <dcterms:created xsi:type="dcterms:W3CDTF">2017-02-13T08:25:03Z</dcterms:created>
  <dcterms:modified xsi:type="dcterms:W3CDTF">2017-07-13T06:50:59Z</dcterms:modified>
</cp:coreProperties>
</file>